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257" r:id="rId3"/>
    <p:sldId id="270" r:id="rId4"/>
    <p:sldId id="259" r:id="rId5"/>
    <p:sldId id="260" r:id="rId6"/>
    <p:sldId id="261" r:id="rId7"/>
    <p:sldId id="262" r:id="rId8"/>
    <p:sldId id="264" r:id="rId9"/>
    <p:sldId id="293" r:id="rId10"/>
    <p:sldId id="266" r:id="rId11"/>
    <p:sldId id="267" r:id="rId12"/>
    <p:sldId id="295" r:id="rId13"/>
    <p:sldId id="273" r:id="rId14"/>
    <p:sldId id="274" r:id="rId15"/>
    <p:sldId id="294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78" r:id="rId24"/>
    <p:sldId id="284" r:id="rId25"/>
    <p:sldId id="286" r:id="rId26"/>
    <p:sldId id="285" r:id="rId27"/>
    <p:sldId id="292" r:id="rId28"/>
    <p:sldId id="289" r:id="rId29"/>
    <p:sldId id="290" r:id="rId30"/>
    <p:sldId id="291" r:id="rId31"/>
    <p:sldId id="29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F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A4F46-9BAE-45EA-AA1C-9A7E86F7896A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258E5-E453-463F-8849-12625CA1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7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78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4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Aims of this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56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Four nouns are shown in this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39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Concrete noun is divided into four</a:t>
            </a:r>
            <a:r>
              <a:rPr lang="en-US" baseline="0" dirty="0" smtClean="0"/>
              <a:t> kinds.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1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discuss it elaborately.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31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conduct it as he likes.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94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discuss common noun elaborately.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33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Continuation of the above.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66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</a:t>
            </a:r>
            <a:r>
              <a:rPr lang="en-US" baseline="0" dirty="0" smtClean="0"/>
              <a:t> may discuss it specifically.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12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discuss it elaborately.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14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Identity of teacher &amp;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00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Continuation of the above.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64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discuss it elaborately.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76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clear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18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Examples of material noun.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83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take out the name</a:t>
            </a:r>
            <a:r>
              <a:rPr lang="en-US" baseline="0" dirty="0" smtClean="0"/>
              <a:t> of material noun from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252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 difference between material &amp; common noun.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509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Class activities.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358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42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Assignment at home.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835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An advice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39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No need to click.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078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</a:t>
            </a:r>
            <a:r>
              <a:rPr lang="en-US" baseline="0" dirty="0" smtClean="0"/>
              <a:t>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12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An example of a proper noun.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49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example of a common noun.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5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example of a collective noun.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4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example of a material noun.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All the four kinds of noun.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94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Four kinds of noun are shown.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4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6DD77EC-DB88-4634-94A1-C54C70DB7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1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BE0103-2328-41F6-80CF-E6C1406D107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DD77EC-DB88-4634-94A1-C54C70DB72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4800" y="228600"/>
            <a:ext cx="8610600" cy="6324600"/>
            <a:chOff x="337457" y="29029"/>
            <a:chExt cx="8610600" cy="6324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457" y="29029"/>
              <a:ext cx="8610600" cy="6324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18885" y="4030519"/>
              <a:ext cx="5029200" cy="2170710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Assalamu</a:t>
              </a:r>
              <a:r>
                <a:rPr lang="en-US" sz="40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4000" b="1" dirty="0" err="1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Alaikum</a:t>
              </a:r>
              <a:r>
                <a:rPr lang="en-US" sz="40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4000" b="1" dirty="0" err="1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Warahmatullah</a:t>
              </a:r>
              <a:endParaRPr lang="en-US" sz="4000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171" y="618737"/>
              <a:ext cx="2496317" cy="34198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1999" y="822727"/>
              <a:ext cx="2816715" cy="473720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280753" flipH="1">
              <a:off x="2390747" y="568636"/>
              <a:ext cx="907175" cy="546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062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41362" y="1905000"/>
            <a:ext cx="8153400" cy="4419600"/>
          </a:xfrm>
          <a:prstGeom prst="beve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Classification of concrete noun</a:t>
            </a:r>
          </a:p>
          <a:p>
            <a:pPr algn="ctr"/>
            <a:r>
              <a:rPr lang="en-US" sz="3600" b="1" dirty="0" smtClean="0">
                <a:latin typeface="Book Antiqua" pitchFamily="18" charset="0"/>
              </a:rPr>
              <a:t>Unit-1, Lesson-2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541362" y="228600"/>
            <a:ext cx="8153400" cy="1447800"/>
          </a:xfrm>
          <a:prstGeom prst="ribbon">
            <a:avLst>
              <a:gd name="adj1" fmla="val 16667"/>
              <a:gd name="adj2" fmla="val 6851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Our Today’s lesson is-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3267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609600" y="1214497"/>
            <a:ext cx="8001000" cy="1676400"/>
          </a:xfrm>
          <a:prstGeom prst="wedgeEllipseCallout">
            <a:avLst>
              <a:gd name="adj1" fmla="val -2148"/>
              <a:gd name="adj2" fmla="val 6509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Learning outcomes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629" y="3176495"/>
            <a:ext cx="8001000" cy="22467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After we have studied this unit, we will be able to ---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latin typeface="Book Antiqua" pitchFamily="18" charset="0"/>
              </a:rPr>
              <a:t>d</a:t>
            </a:r>
            <a:r>
              <a:rPr lang="en-US" sz="2800" b="1" dirty="0" smtClean="0">
                <a:latin typeface="Book Antiqua" pitchFamily="18" charset="0"/>
              </a:rPr>
              <a:t>efine concrete noun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latin typeface="Book Antiqua" pitchFamily="18" charset="0"/>
              </a:rPr>
              <a:t>i</a:t>
            </a:r>
            <a:r>
              <a:rPr lang="en-US" sz="2800" b="1" dirty="0" smtClean="0">
                <a:latin typeface="Book Antiqua" pitchFamily="18" charset="0"/>
              </a:rPr>
              <a:t>dentify the classification of concrete noun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 smtClean="0">
                <a:latin typeface="Book Antiqua" pitchFamily="18" charset="0"/>
              </a:rPr>
              <a:t>identify four kinds of nouns</a:t>
            </a:r>
          </a:p>
        </p:txBody>
      </p:sp>
    </p:spTree>
    <p:extLst>
      <p:ext uri="{BB962C8B-B14F-4D97-AF65-F5344CB8AC3E}">
        <p14:creationId xmlns:p14="http://schemas.microsoft.com/office/powerpoint/2010/main" val="37897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381000" y="1676400"/>
            <a:ext cx="8382000" cy="35814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What have you observed by the pictures?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028" y="3448637"/>
            <a:ext cx="4114803" cy="322663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50"/>
          <a:stretch/>
        </p:blipFill>
        <p:spPr>
          <a:xfrm>
            <a:off x="228601" y="3441381"/>
            <a:ext cx="4580427" cy="32338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30" y="152400"/>
            <a:ext cx="4576800" cy="327743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030" y="152400"/>
            <a:ext cx="4114801" cy="328898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3400" y="685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Padma bridge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685800"/>
            <a:ext cx="13335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Flower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91986" y="5902032"/>
            <a:ext cx="1371600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Team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5902032"/>
            <a:ext cx="13335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Gold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5811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1">
                <a:lumMod val="60000"/>
                <a:lumOff val="40000"/>
              </a:schemeClr>
            </a:gs>
            <a:gs pos="62000">
              <a:schemeClr val="accent1">
                <a:lumMod val="1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04800" y="533400"/>
            <a:ext cx="8458200" cy="2514600"/>
          </a:xfrm>
          <a:prstGeom prst="downArrowCallout">
            <a:avLst>
              <a:gd name="adj1" fmla="val 69350"/>
              <a:gd name="adj2" fmla="val 123482"/>
              <a:gd name="adj3" fmla="val 32550"/>
              <a:gd name="adj4" fmla="val 5423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Concrete nouns are classified into four categories----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121968"/>
            <a:ext cx="1905000" cy="954107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Proper noun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0744" y="3121967"/>
            <a:ext cx="2260980" cy="954107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Common Noun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4844" y="3121969"/>
            <a:ext cx="1888508" cy="954107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Collective Noun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5904" y="3120732"/>
            <a:ext cx="2237096" cy="954107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Material Noun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" y="4343400"/>
            <a:ext cx="8458200" cy="2133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Let us discuss concrete nouns in details.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8076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230" y="5410200"/>
            <a:ext cx="8641307" cy="1143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To mean something as specified name, object, place etc. are called proper noun.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5418" y="3556575"/>
            <a:ext cx="3187671" cy="584775"/>
          </a:xfrm>
          <a:prstGeom prst="rect">
            <a:avLst/>
          </a:prstGeom>
          <a:solidFill>
            <a:srgbClr val="00B0F0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Ln MK Bashar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232229" y="4162527"/>
            <a:ext cx="8641307" cy="1072945"/>
          </a:xfrm>
          <a:prstGeom prst="upArrowCallout">
            <a:avLst>
              <a:gd name="adj1" fmla="val 43939"/>
              <a:gd name="adj2" fmla="val 49350"/>
              <a:gd name="adj3" fmla="val 25000"/>
              <a:gd name="adj4" fmla="val 6497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Specific name of a person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228" y="121269"/>
            <a:ext cx="864130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Proper Noun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972"/>
          <a:stretch/>
        </p:blipFill>
        <p:spPr>
          <a:xfrm>
            <a:off x="2966304" y="850774"/>
            <a:ext cx="3187671" cy="267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8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762000"/>
            <a:ext cx="7772400" cy="4038600"/>
          </a:xfrm>
          <a:prstGeom prst="rect">
            <a:avLst/>
          </a:prstGeom>
        </p:spPr>
      </p:pic>
      <p:sp>
        <p:nvSpPr>
          <p:cNvPr id="3" name="Up Arrow Callout 2"/>
          <p:cNvSpPr/>
          <p:nvPr/>
        </p:nvSpPr>
        <p:spPr>
          <a:xfrm>
            <a:off x="685800" y="4800600"/>
            <a:ext cx="7772399" cy="1143000"/>
          </a:xfrm>
          <a:prstGeom prst="upArrowCallout">
            <a:avLst>
              <a:gd name="adj1" fmla="val 50397"/>
              <a:gd name="adj2" fmla="val 54206"/>
              <a:gd name="adj3" fmla="val 25000"/>
              <a:gd name="adj4" fmla="val 6497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Specific name of a place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01025"/>
            <a:ext cx="7772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Dhaka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096000"/>
            <a:ext cx="7772399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Proper Noun</a:t>
            </a:r>
            <a:endParaRPr lang="en-US" sz="3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8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1">
                <a:lumMod val="60000"/>
                <a:lumOff val="40000"/>
              </a:schemeClr>
            </a:gs>
            <a:gs pos="68000">
              <a:schemeClr val="accent1">
                <a:lumMod val="1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/>
          <p:nvPr/>
        </p:nvSpPr>
        <p:spPr>
          <a:xfrm>
            <a:off x="228600" y="1600200"/>
            <a:ext cx="8762999" cy="1524000"/>
          </a:xfrm>
          <a:prstGeom prst="upArrowCallout">
            <a:avLst>
              <a:gd name="adj1" fmla="val 47606"/>
              <a:gd name="adj2" fmla="val 58908"/>
              <a:gd name="adj3" fmla="val 25000"/>
              <a:gd name="adj4" fmla="val 5470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Common  Noun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457200"/>
            <a:ext cx="8839199" cy="1066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Every general name of something like man or  other thing is called common noun.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5903939"/>
            <a:ext cx="5410200" cy="646986"/>
          </a:xfrm>
          <a:prstGeom prst="wedgeRoundRectCallout">
            <a:avLst>
              <a:gd name="adj1" fmla="val 39076"/>
              <a:gd name="adj2" fmla="val -146333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Common  Noun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77" r="13798"/>
          <a:stretch/>
        </p:blipFill>
        <p:spPr>
          <a:xfrm>
            <a:off x="152400" y="3276600"/>
            <a:ext cx="3132472" cy="3276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352800" y="4689144"/>
            <a:ext cx="563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Kazi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Nazrul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Islam is a great poet.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946408" y="4724400"/>
            <a:ext cx="892792" cy="533400"/>
          </a:xfrm>
          <a:prstGeom prst="ellipse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3429000" y="3429000"/>
            <a:ext cx="5543266" cy="609600"/>
          </a:xfrm>
          <a:prstGeom prst="wedgeRoundRectCallout">
            <a:avLst>
              <a:gd name="adj1" fmla="val 36874"/>
              <a:gd name="adj2" fmla="val 154291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Common name of a group.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0961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9" grpId="0"/>
      <p:bldP spid="10" grpId="0" animBg="1"/>
      <p:bldP spid="10" grpId="1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2099" y="6202918"/>
            <a:ext cx="5933935" cy="578882"/>
          </a:xfrm>
          <a:prstGeom prst="wedgeRoundRectCallout">
            <a:avLst>
              <a:gd name="adj1" fmla="val 35797"/>
              <a:gd name="adj2" fmla="val -96203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Common  Noun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2099" y="5358825"/>
            <a:ext cx="681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rose is a beautiful  flower.</a:t>
            </a:r>
            <a:endParaRPr lang="en-US" sz="3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55944" y="5372473"/>
            <a:ext cx="1781034" cy="533400"/>
          </a:xfrm>
          <a:prstGeom prst="ellipse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543334" y="4495800"/>
            <a:ext cx="5952700" cy="609600"/>
          </a:xfrm>
          <a:prstGeom prst="wedgeRoundRectCallout">
            <a:avLst>
              <a:gd name="adj1" fmla="val 35497"/>
              <a:gd name="adj2" fmla="val 91605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Common name of flowers.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799" y="628650"/>
            <a:ext cx="6468533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4" grpId="1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1">
                <a:lumMod val="64000"/>
              </a:schemeClr>
            </a:gs>
            <a:gs pos="100000">
              <a:schemeClr val="accent1">
                <a:lumMod val="1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57200" y="381000"/>
            <a:ext cx="8319448" cy="1447800"/>
          </a:xfrm>
          <a:prstGeom prst="downArrowCallout">
            <a:avLst>
              <a:gd name="adj1" fmla="val 49509"/>
              <a:gd name="adj2" fmla="val 57050"/>
              <a:gd name="adj3" fmla="val 25000"/>
              <a:gd name="adj4" fmla="val 489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To get idea clear more -</a:t>
            </a:r>
            <a:endParaRPr lang="en-US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324820"/>
              </p:ext>
            </p:extLst>
          </p:nvPr>
        </p:nvGraphicFramePr>
        <p:xfrm>
          <a:off x="457200" y="1981200"/>
          <a:ext cx="8319448" cy="43434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733800"/>
                <a:gridCol w="4585648"/>
              </a:tblGrid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Common Noun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Proper Noun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8686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Man (</a:t>
                      </a:r>
                      <a:r>
                        <a:rPr lang="bn-IN" sz="2400" dirty="0" smtClean="0"/>
                        <a:t>মানুষের</a:t>
                      </a:r>
                      <a:r>
                        <a:rPr lang="bn-IN" sz="2400" baseline="0" dirty="0" smtClean="0"/>
                        <a:t> সাধারণ নাম)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Rahim, </a:t>
                      </a:r>
                      <a:r>
                        <a:rPr lang="en-US" sz="2400" dirty="0" err="1" smtClean="0"/>
                        <a:t>Karim</a:t>
                      </a:r>
                      <a:r>
                        <a:rPr lang="bn-IN" sz="2400" dirty="0" smtClean="0"/>
                        <a:t> (নির্দিষ্ট</a:t>
                      </a:r>
                      <a:r>
                        <a:rPr lang="bn-IN" sz="2400" baseline="0" dirty="0" smtClean="0"/>
                        <a:t> মানুষের নাম)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8686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Girl</a:t>
                      </a:r>
                      <a:r>
                        <a:rPr lang="bn-IN" sz="2400" dirty="0" smtClean="0"/>
                        <a:t> (বালিকাদের সাধারণ</a:t>
                      </a:r>
                      <a:r>
                        <a:rPr lang="bn-IN" sz="2400" baseline="0" dirty="0" smtClean="0"/>
                        <a:t> নাম)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Luna, Tania</a:t>
                      </a:r>
                      <a:r>
                        <a:rPr lang="bn-IN" sz="2400" dirty="0" smtClean="0"/>
                        <a:t> (নির্দিষ্ট</a:t>
                      </a:r>
                      <a:r>
                        <a:rPr lang="bn-IN" sz="2400" baseline="0" dirty="0" smtClean="0"/>
                        <a:t> বালিকাদের নাম)</a:t>
                      </a:r>
                      <a:r>
                        <a:rPr lang="bn-IN" sz="2400" dirty="0" smtClean="0"/>
                        <a:t> 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8686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City</a:t>
                      </a:r>
                      <a:r>
                        <a:rPr lang="bn-IN" sz="2400" dirty="0" smtClean="0"/>
                        <a:t> (শহরের সাধারণ</a:t>
                      </a:r>
                      <a:r>
                        <a:rPr lang="bn-IN" sz="2400" baseline="0" dirty="0" smtClean="0"/>
                        <a:t> নাম)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Dhaka, Khulna</a:t>
                      </a:r>
                      <a:r>
                        <a:rPr lang="bn-IN" sz="2400" dirty="0" smtClean="0"/>
                        <a:t> (নির্দিষ্ট</a:t>
                      </a:r>
                      <a:r>
                        <a:rPr lang="bn-IN" sz="2400" baseline="0" dirty="0" smtClean="0"/>
                        <a:t> শহরের নাম)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8686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River</a:t>
                      </a:r>
                      <a:r>
                        <a:rPr lang="bn-IN" sz="2400" dirty="0" smtClean="0"/>
                        <a:t> (নদীর সাধারণ</a:t>
                      </a:r>
                      <a:r>
                        <a:rPr lang="bn-IN" sz="2400" baseline="0" dirty="0" smtClean="0"/>
                        <a:t> নাম)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Padma, </a:t>
                      </a:r>
                      <a:r>
                        <a:rPr lang="en-US" sz="2400" dirty="0" err="1" smtClean="0"/>
                        <a:t>Surma</a:t>
                      </a:r>
                      <a:r>
                        <a:rPr lang="bn-IN" sz="2400" dirty="0" smtClean="0"/>
                        <a:t> (নির্দিষ্ট</a:t>
                      </a:r>
                      <a:r>
                        <a:rPr lang="bn-IN" sz="2400" baseline="0" dirty="0" smtClean="0"/>
                        <a:t> নদীর নাম)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038600" y="1981200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9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002060"/>
            </a:gs>
            <a:gs pos="55000">
              <a:schemeClr val="accent1">
                <a:lumMod val="1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04"/>
          <a:stretch/>
        </p:blipFill>
        <p:spPr>
          <a:xfrm>
            <a:off x="4495800" y="3429000"/>
            <a:ext cx="4343400" cy="3124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12678"/>
            <a:ext cx="4267200" cy="3216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72000" y="1297619"/>
            <a:ext cx="4381500" cy="523220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Our  team won the match.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528810"/>
            <a:ext cx="3733800" cy="523220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He joined the army.</a:t>
            </a:r>
            <a:endParaRPr lang="en-US" sz="28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21592" y="4528810"/>
            <a:ext cx="1143000" cy="52322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61296" y="1297619"/>
            <a:ext cx="990600" cy="52322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7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154110"/>
              </p:ext>
            </p:extLst>
          </p:nvPr>
        </p:nvGraphicFramePr>
        <p:xfrm>
          <a:off x="457200" y="3048000"/>
          <a:ext cx="8229600" cy="32004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{5940675A-B579-460E-94D1-54222C63F5DA}</a:tableStyleId>
              </a:tblPr>
              <a:tblGrid>
                <a:gridCol w="4495800"/>
                <a:gridCol w="3733800"/>
              </a:tblGrid>
              <a:tr h="32004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Lecturer &amp; </a:t>
                      </a:r>
                    </a:p>
                    <a:p>
                      <a:r>
                        <a:rPr lang="en-US" sz="2800" b="1" dirty="0" smtClean="0"/>
                        <a:t>Head of</a:t>
                      </a:r>
                      <a:r>
                        <a:rPr lang="en-US" sz="2800" b="1" baseline="0" dirty="0" smtClean="0"/>
                        <a:t> the Department (English)</a:t>
                      </a:r>
                    </a:p>
                    <a:p>
                      <a:r>
                        <a:rPr lang="en-US" sz="2800" b="1" baseline="0" dirty="0" smtClean="0"/>
                        <a:t>Cambrian School &amp; College, Campus-5,</a:t>
                      </a:r>
                    </a:p>
                    <a:p>
                      <a:r>
                        <a:rPr lang="en-US" sz="2800" b="1" baseline="0" dirty="0" err="1" smtClean="0"/>
                        <a:t>Baridhara</a:t>
                      </a:r>
                      <a:r>
                        <a:rPr lang="en-US" sz="2800" b="1" baseline="0" dirty="0" smtClean="0"/>
                        <a:t>, Dhaka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</a:t>
                      </a:r>
                      <a:r>
                        <a:rPr lang="en-US" sz="2800" b="1" u="sng" dirty="0" smtClean="0"/>
                        <a:t>Lesson  Description</a:t>
                      </a:r>
                    </a:p>
                    <a:p>
                      <a:r>
                        <a:rPr lang="en-US" sz="2800" b="1" dirty="0" smtClean="0"/>
                        <a:t>Class-VIII</a:t>
                      </a:r>
                    </a:p>
                    <a:p>
                      <a:r>
                        <a:rPr lang="en-US" sz="2800" b="1" dirty="0" smtClean="0"/>
                        <a:t>English 2</a:t>
                      </a:r>
                      <a:r>
                        <a:rPr lang="en-US" sz="2800" b="1" baseline="30000" dirty="0" smtClean="0"/>
                        <a:t>nd</a:t>
                      </a:r>
                      <a:r>
                        <a:rPr lang="en-US" sz="2800" b="1" dirty="0" smtClean="0"/>
                        <a:t> Paper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Bevel 4"/>
          <p:cNvSpPr/>
          <p:nvPr/>
        </p:nvSpPr>
        <p:spPr>
          <a:xfrm>
            <a:off x="381000" y="457200"/>
            <a:ext cx="8305800" cy="1295400"/>
          </a:xfrm>
          <a:prstGeom prst="bevel">
            <a:avLst>
              <a:gd name="adj" fmla="val 2303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Introduction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981200"/>
            <a:ext cx="82296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Md. 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Hasan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Hafizur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Rahman</a:t>
            </a:r>
            <a:endParaRPr lang="en-US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4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28600"/>
            <a:ext cx="85344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791200"/>
            <a:ext cx="8534400" cy="584775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  flock  of sheep is grazing in the field.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447800" y="5821977"/>
            <a:ext cx="1143000" cy="52322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6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1">
                <a:lumMod val="60000"/>
                <a:lumOff val="40000"/>
              </a:schemeClr>
            </a:gs>
            <a:gs pos="39000">
              <a:schemeClr val="accent1">
                <a:lumMod val="1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81000" y="152400"/>
            <a:ext cx="8458200" cy="1524000"/>
          </a:xfrm>
          <a:prstGeom prst="downArrowCallout">
            <a:avLst>
              <a:gd name="adj1" fmla="val 45896"/>
              <a:gd name="adj2" fmla="val 51866"/>
              <a:gd name="adj3" fmla="val 25000"/>
              <a:gd name="adj4" fmla="val 4930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What do you mean by the following words?</a:t>
            </a:r>
            <a:endParaRPr lang="en-US" sz="3200" b="1" dirty="0"/>
          </a:p>
        </p:txBody>
      </p:sp>
      <p:sp>
        <p:nvSpPr>
          <p:cNvPr id="3" name="Down Arrow Callout 2"/>
          <p:cNvSpPr/>
          <p:nvPr/>
        </p:nvSpPr>
        <p:spPr>
          <a:xfrm>
            <a:off x="381000" y="1695537"/>
            <a:ext cx="1981200" cy="968992"/>
          </a:xfrm>
          <a:prstGeom prst="downArrowCallout">
            <a:avLst>
              <a:gd name="adj1" fmla="val 61768"/>
              <a:gd name="adj2" fmla="val 73468"/>
              <a:gd name="adj3" fmla="val 25000"/>
              <a:gd name="adj4" fmla="val 5244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Army</a:t>
            </a:r>
            <a:endParaRPr lang="en-US" sz="3200" b="1" dirty="0"/>
          </a:p>
        </p:txBody>
      </p:sp>
      <p:sp>
        <p:nvSpPr>
          <p:cNvPr id="6" name="Down Arrow Callout 5"/>
          <p:cNvSpPr/>
          <p:nvPr/>
        </p:nvSpPr>
        <p:spPr>
          <a:xfrm>
            <a:off x="6858000" y="1695537"/>
            <a:ext cx="1981200" cy="968992"/>
          </a:xfrm>
          <a:prstGeom prst="downArrowCallout">
            <a:avLst>
              <a:gd name="adj1" fmla="val 61768"/>
              <a:gd name="adj2" fmla="val 73468"/>
              <a:gd name="adj3" fmla="val 25000"/>
              <a:gd name="adj4" fmla="val 5244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Flock</a:t>
            </a:r>
            <a:endParaRPr lang="en-US" sz="3200" b="1" dirty="0"/>
          </a:p>
        </p:txBody>
      </p:sp>
      <p:sp>
        <p:nvSpPr>
          <p:cNvPr id="7" name="Down Arrow Callout 6"/>
          <p:cNvSpPr/>
          <p:nvPr/>
        </p:nvSpPr>
        <p:spPr>
          <a:xfrm>
            <a:off x="3619500" y="1695537"/>
            <a:ext cx="1981200" cy="968992"/>
          </a:xfrm>
          <a:prstGeom prst="downArrowCallout">
            <a:avLst>
              <a:gd name="adj1" fmla="val 61768"/>
              <a:gd name="adj2" fmla="val 73468"/>
              <a:gd name="adj3" fmla="val 25000"/>
              <a:gd name="adj4" fmla="val 5244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Team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52400" y="2664529"/>
            <a:ext cx="2438400" cy="9168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 collection of soldiers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390900" y="2664529"/>
            <a:ext cx="2438400" cy="9168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 </a:t>
            </a:r>
            <a:r>
              <a:rPr lang="en-US" sz="2800" b="1" dirty="0"/>
              <a:t>collection</a:t>
            </a:r>
            <a:r>
              <a:rPr lang="en-US" sz="2800" b="1" dirty="0" smtClean="0"/>
              <a:t> of players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705600" y="2664529"/>
            <a:ext cx="2286000" cy="9168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 </a:t>
            </a:r>
            <a:r>
              <a:rPr lang="en-US" sz="2800" b="1" dirty="0"/>
              <a:t>collection</a:t>
            </a:r>
            <a:r>
              <a:rPr lang="en-US" sz="2800" b="1" dirty="0" smtClean="0"/>
              <a:t> of sheep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3635992"/>
            <a:ext cx="8839200" cy="584775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Names of collection.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272888"/>
            <a:ext cx="8839200" cy="584775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That means collective noun.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933863"/>
            <a:ext cx="8839200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</a:rPr>
              <a:t>The word that refers a collection of people or things like soldier, police, lawyer, platoon, player and so on </a:t>
            </a:r>
            <a:r>
              <a:rPr lang="en-US" sz="2800" b="1" dirty="0">
                <a:solidFill>
                  <a:schemeClr val="bg1"/>
                </a:solidFill>
              </a:rPr>
              <a:t>that </a:t>
            </a:r>
            <a:r>
              <a:rPr lang="en-US" sz="2800" b="1" dirty="0" smtClean="0">
                <a:solidFill>
                  <a:schemeClr val="bg1"/>
                </a:solidFill>
              </a:rPr>
              <a:t>appear </a:t>
            </a:r>
            <a:r>
              <a:rPr lang="en-US" sz="2800" b="1" dirty="0">
                <a:solidFill>
                  <a:schemeClr val="bg1"/>
                </a:solidFill>
              </a:rPr>
              <a:t>singular in formal shape </a:t>
            </a:r>
            <a:r>
              <a:rPr lang="en-US" sz="2800" b="1" dirty="0" smtClean="0">
                <a:solidFill>
                  <a:schemeClr val="bg1"/>
                </a:solidFill>
              </a:rPr>
              <a:t>but can be used in plural shape also are called collective noun.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1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35591" y="371901"/>
            <a:ext cx="8382000" cy="1447800"/>
          </a:xfrm>
          <a:prstGeom prst="downArrowCallout">
            <a:avLst>
              <a:gd name="adj1" fmla="val 49509"/>
              <a:gd name="adj2" fmla="val 57050"/>
              <a:gd name="adj3" fmla="val 25000"/>
              <a:gd name="adj4" fmla="val 470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To get idea clear more -</a:t>
            </a:r>
            <a:endParaRPr lang="en-US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286203"/>
              </p:ext>
            </p:extLst>
          </p:nvPr>
        </p:nvGraphicFramePr>
        <p:xfrm>
          <a:off x="457200" y="1981200"/>
          <a:ext cx="8319448" cy="43434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191000"/>
                <a:gridCol w="4128448"/>
              </a:tblGrid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Common Noun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Collective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Noun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8686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Sheep (</a:t>
                      </a:r>
                      <a:r>
                        <a:rPr lang="bn-IN" sz="2400" dirty="0" smtClean="0"/>
                        <a:t>ভেড়ার</a:t>
                      </a:r>
                      <a:r>
                        <a:rPr lang="bn-IN" sz="2400" baseline="0" dirty="0" smtClean="0"/>
                        <a:t> সাধারণ নাম)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en-US" sz="2400" b="0" u="sng" baseline="0" dirty="0" smtClean="0">
                          <a:solidFill>
                            <a:schemeClr val="tx1"/>
                          </a:solidFill>
                        </a:rPr>
                        <a:t>flock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of sheep</a:t>
                      </a:r>
                    </a:p>
                    <a:p>
                      <a:pPr algn="l"/>
                      <a:r>
                        <a:rPr lang="bn-IN" sz="2400" b="0" baseline="0" dirty="0" smtClean="0">
                          <a:solidFill>
                            <a:schemeClr val="tx1"/>
                          </a:solidFill>
                        </a:rPr>
                        <a:t>এক পাল ভেড়া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686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player</a:t>
                      </a:r>
                      <a:r>
                        <a:rPr lang="bn-IN" sz="2400" dirty="0" smtClean="0"/>
                        <a:t> (খেলোয়াড়দের সাধারণ</a:t>
                      </a:r>
                      <a:r>
                        <a:rPr lang="bn-IN" sz="2400" baseline="0" dirty="0" smtClean="0"/>
                        <a:t> নাম)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Team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( </a:t>
                      </a:r>
                      <a:r>
                        <a:rPr lang="bn-IN" sz="2400" b="0" baseline="0" dirty="0" smtClean="0">
                          <a:solidFill>
                            <a:schemeClr val="tx1"/>
                          </a:solidFill>
                        </a:rPr>
                        <a:t>খেলোয়াড়দের সমষ্টি)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686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Robbers</a:t>
                      </a:r>
                      <a:r>
                        <a:rPr lang="bn-IN" sz="2400" dirty="0" smtClean="0"/>
                        <a:t> (ডাকাতের সাধারণ</a:t>
                      </a:r>
                      <a:r>
                        <a:rPr lang="bn-IN" sz="2400" baseline="0" dirty="0" smtClean="0"/>
                        <a:t> নাম)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Gang </a:t>
                      </a:r>
                      <a:r>
                        <a:rPr lang="bn-IN" sz="2400" dirty="0" smtClean="0"/>
                        <a:t>(ডাকাতের সমষ্টি</a:t>
                      </a:r>
                      <a:r>
                        <a:rPr lang="bn-IN" sz="2400" baseline="0" dirty="0" smtClean="0"/>
                        <a:t>)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8686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flowers</a:t>
                      </a:r>
                      <a:r>
                        <a:rPr lang="bn-IN" sz="2400" dirty="0" smtClean="0"/>
                        <a:t> (ফুলের সাধারণ</a:t>
                      </a:r>
                      <a:r>
                        <a:rPr lang="bn-IN" sz="2400" baseline="0" dirty="0" smtClean="0"/>
                        <a:t> নাম)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Bunch </a:t>
                      </a:r>
                      <a:r>
                        <a:rPr lang="bn-IN" sz="2400" dirty="0" smtClean="0"/>
                        <a:t>(এক গুচ্ছ</a:t>
                      </a:r>
                      <a:r>
                        <a:rPr lang="bn-IN" sz="2400" baseline="0" dirty="0" smtClean="0"/>
                        <a:t>)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634552" y="1981200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83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84" t="944" r="6015" b="21749"/>
          <a:stretch/>
        </p:blipFill>
        <p:spPr>
          <a:xfrm>
            <a:off x="345744" y="348166"/>
            <a:ext cx="4267200" cy="32221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343" y="348165"/>
            <a:ext cx="4038600" cy="32221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44" y="3741096"/>
            <a:ext cx="4267200" cy="2735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343" y="3749057"/>
            <a:ext cx="4048836" cy="27279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8200" y="1821359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Iron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1882913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Water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700" y="4656161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Soil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4748493"/>
            <a:ext cx="2362200" cy="58477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Rice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3342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511792" y="457200"/>
            <a:ext cx="8153400" cy="2286000"/>
          </a:xfrm>
          <a:prstGeom prst="pent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cs typeface="Andalus" pitchFamily="2" charset="-78"/>
              </a:rPr>
              <a:t>What do you mean by the pictures?</a:t>
            </a:r>
            <a:endParaRPr lang="en-US" sz="3600" b="1" dirty="0">
              <a:cs typeface="Andalus" pitchFamily="2" charset="-78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304800" y="2792104"/>
            <a:ext cx="8534400" cy="1752600"/>
          </a:xfrm>
          <a:prstGeom prst="trapezoid">
            <a:avLst>
              <a:gd name="adj" fmla="val 9791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Name of some materials that means material noun.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4572000"/>
            <a:ext cx="8534400" cy="1600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Material Noun is the name of a material or a substance or an ingredient of an </a:t>
            </a:r>
            <a:r>
              <a:rPr lang="en-US" sz="2800" b="1" dirty="0" smtClean="0">
                <a:solidFill>
                  <a:schemeClr val="tx1"/>
                </a:solidFill>
              </a:rPr>
              <a:t>alloy (</a:t>
            </a:r>
            <a:r>
              <a:rPr lang="bn-IN" sz="2800" b="1" dirty="0" smtClean="0">
                <a:solidFill>
                  <a:schemeClr val="tx1"/>
                </a:solidFill>
              </a:rPr>
              <a:t>ধাতব উপাদান)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0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35591" y="371901"/>
            <a:ext cx="8382000" cy="1447800"/>
          </a:xfrm>
          <a:prstGeom prst="downArrowCallout">
            <a:avLst>
              <a:gd name="adj1" fmla="val 49509"/>
              <a:gd name="adj2" fmla="val 57050"/>
              <a:gd name="adj3" fmla="val 25000"/>
              <a:gd name="adj4" fmla="val 470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To get idea clear more -</a:t>
            </a:r>
            <a:endParaRPr lang="en-US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981496"/>
              </p:ext>
            </p:extLst>
          </p:nvPr>
        </p:nvGraphicFramePr>
        <p:xfrm>
          <a:off x="457200" y="1981200"/>
          <a:ext cx="8319448" cy="41148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971800"/>
                <a:gridCol w="5347648"/>
              </a:tblGrid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Material Noun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Common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Noun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10287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Gold   </a:t>
                      </a:r>
                      <a:r>
                        <a:rPr lang="en-US" sz="2400" b="0" dirty="0" smtClean="0"/>
                        <a:t>(</a:t>
                      </a:r>
                      <a:r>
                        <a:rPr lang="bn-IN" sz="2400" b="0" dirty="0" smtClean="0"/>
                        <a:t>অখন্ডনীয়)</a:t>
                      </a:r>
                      <a:r>
                        <a:rPr lang="en-US" sz="2400" b="0" dirty="0" smtClean="0"/>
                        <a:t> 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Ring   </a:t>
                      </a:r>
                      <a:r>
                        <a:rPr lang="bn-IN" sz="2400" b="1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Not whole, a piece of gold)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0287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Wood </a:t>
                      </a:r>
                      <a:r>
                        <a:rPr lang="en-US" sz="2400" b="0" dirty="0" smtClean="0"/>
                        <a:t>(</a:t>
                      </a:r>
                      <a:r>
                        <a:rPr lang="bn-IN" sz="2400" b="0" dirty="0" smtClean="0"/>
                        <a:t>অখন্ডনীয়)</a:t>
                      </a:r>
                      <a:r>
                        <a:rPr lang="en-US" sz="2400" b="0" dirty="0" smtClean="0"/>
                        <a:t> 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Bench (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Not whole, a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piece of wood)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0287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Milk   </a:t>
                      </a:r>
                      <a:r>
                        <a:rPr lang="en-US" sz="2400" b="0" dirty="0" smtClean="0"/>
                        <a:t>(</a:t>
                      </a:r>
                      <a:r>
                        <a:rPr lang="bn-IN" sz="2400" b="0" dirty="0" smtClean="0"/>
                        <a:t>অখন্ডনীয়)</a:t>
                      </a:r>
                      <a:r>
                        <a:rPr lang="en-US" sz="2400" b="0" dirty="0" smtClean="0"/>
                        <a:t> 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Ghee  (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Not whole, a</a:t>
                      </a:r>
                      <a:r>
                        <a:rPr lang="en-US" sz="2400" b="1" dirty="0" smtClean="0"/>
                        <a:t> portion of milk)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429000" y="1981200"/>
            <a:ext cx="0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5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5000">
              <a:srgbClr val="002060">
                <a:lumMod val="18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66750"/>
            <a:ext cx="8610600" cy="8763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Individual  Work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8458200" cy="4154984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Identify the nouns of the following sentences.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 Love my mother other than everything in the world.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He presented me a bunch of flowers.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Mr. Jillian is a European.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Milk is a nutritious food.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Passion to Allah  is the way to heaven.</a:t>
            </a:r>
            <a:endParaRPr lang="en-US" sz="32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00" y="457200"/>
            <a:ext cx="8382000" cy="1905000"/>
          </a:xfrm>
          <a:prstGeom prst="bevel">
            <a:avLst>
              <a:gd name="adj" fmla="val 25452"/>
            </a:avLst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Feedback</a:t>
            </a:r>
            <a:endParaRPr lang="en-US" sz="4000" dirty="0"/>
          </a:p>
        </p:txBody>
      </p:sp>
      <p:sp>
        <p:nvSpPr>
          <p:cNvPr id="3" name="Round Same Side Corner Rectangle 2"/>
          <p:cNvSpPr/>
          <p:nvPr/>
        </p:nvSpPr>
        <p:spPr>
          <a:xfrm>
            <a:off x="381000" y="2590800"/>
            <a:ext cx="8382000" cy="3810000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/>
              <a:t>Answer the following questions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sz="3200" b="1" dirty="0" smtClean="0"/>
              <a:t>What is a proper noun?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sz="3200" b="1" dirty="0" smtClean="0"/>
              <a:t>What do you mean by common?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sz="3200" b="1" dirty="0" smtClean="0"/>
              <a:t>What is the Bengali meaning of alloy?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sz="3200" b="1" dirty="0" smtClean="0"/>
              <a:t>What is object?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sz="3200" b="1" dirty="0" smtClean="0"/>
              <a:t>What kind noun is ‘crowd’?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7697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1">
                <a:lumMod val="60000"/>
                <a:lumOff val="40000"/>
              </a:schemeClr>
            </a:gs>
            <a:gs pos="84000">
              <a:schemeClr val="accent1">
                <a:lumMod val="1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46782"/>
            <a:ext cx="838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1437382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Work</a:t>
            </a:r>
            <a:endParaRPr lang="en-US" sz="28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866382"/>
            <a:ext cx="838200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Write at least five examples of each noun what you see around you.</a:t>
            </a:r>
            <a:endParaRPr lang="en-US" sz="32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9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1"/>
          <p:cNvSpPr/>
          <p:nvPr/>
        </p:nvSpPr>
        <p:spPr>
          <a:xfrm>
            <a:off x="533399" y="152401"/>
            <a:ext cx="8076371" cy="4317350"/>
          </a:xfrm>
          <a:custGeom>
            <a:avLst/>
            <a:gdLst>
              <a:gd name="connsiteX0" fmla="*/ 0 w 5181600"/>
              <a:gd name="connsiteY0" fmla="*/ 1181100 h 2362200"/>
              <a:gd name="connsiteX1" fmla="*/ 531495 w 5181600"/>
              <a:gd name="connsiteY1" fmla="*/ 649605 h 2362200"/>
              <a:gd name="connsiteX2" fmla="*/ 531495 w 5181600"/>
              <a:gd name="connsiteY2" fmla="*/ 915353 h 2362200"/>
              <a:gd name="connsiteX3" fmla="*/ 2325053 w 5181600"/>
              <a:gd name="connsiteY3" fmla="*/ 915353 h 2362200"/>
              <a:gd name="connsiteX4" fmla="*/ 2325053 w 5181600"/>
              <a:gd name="connsiteY4" fmla="*/ 531495 h 2362200"/>
              <a:gd name="connsiteX5" fmla="*/ 2059305 w 5181600"/>
              <a:gd name="connsiteY5" fmla="*/ 531495 h 2362200"/>
              <a:gd name="connsiteX6" fmla="*/ 2590800 w 5181600"/>
              <a:gd name="connsiteY6" fmla="*/ 0 h 2362200"/>
              <a:gd name="connsiteX7" fmla="*/ 3122295 w 5181600"/>
              <a:gd name="connsiteY7" fmla="*/ 531495 h 2362200"/>
              <a:gd name="connsiteX8" fmla="*/ 2856548 w 5181600"/>
              <a:gd name="connsiteY8" fmla="*/ 531495 h 2362200"/>
              <a:gd name="connsiteX9" fmla="*/ 2856548 w 5181600"/>
              <a:gd name="connsiteY9" fmla="*/ 915353 h 2362200"/>
              <a:gd name="connsiteX10" fmla="*/ 4650105 w 5181600"/>
              <a:gd name="connsiteY10" fmla="*/ 915353 h 2362200"/>
              <a:gd name="connsiteX11" fmla="*/ 4650105 w 5181600"/>
              <a:gd name="connsiteY11" fmla="*/ 649605 h 2362200"/>
              <a:gd name="connsiteX12" fmla="*/ 5181600 w 5181600"/>
              <a:gd name="connsiteY12" fmla="*/ 1181100 h 2362200"/>
              <a:gd name="connsiteX13" fmla="*/ 4650105 w 5181600"/>
              <a:gd name="connsiteY13" fmla="*/ 1712595 h 2362200"/>
              <a:gd name="connsiteX14" fmla="*/ 4650105 w 5181600"/>
              <a:gd name="connsiteY14" fmla="*/ 1446848 h 2362200"/>
              <a:gd name="connsiteX15" fmla="*/ 2856548 w 5181600"/>
              <a:gd name="connsiteY15" fmla="*/ 1446848 h 2362200"/>
              <a:gd name="connsiteX16" fmla="*/ 2856548 w 5181600"/>
              <a:gd name="connsiteY16" fmla="*/ 1830705 h 2362200"/>
              <a:gd name="connsiteX17" fmla="*/ 3122295 w 5181600"/>
              <a:gd name="connsiteY17" fmla="*/ 1830705 h 2362200"/>
              <a:gd name="connsiteX18" fmla="*/ 2590800 w 5181600"/>
              <a:gd name="connsiteY18" fmla="*/ 2362200 h 2362200"/>
              <a:gd name="connsiteX19" fmla="*/ 2059305 w 5181600"/>
              <a:gd name="connsiteY19" fmla="*/ 1830705 h 2362200"/>
              <a:gd name="connsiteX20" fmla="*/ 2325053 w 5181600"/>
              <a:gd name="connsiteY20" fmla="*/ 1830705 h 2362200"/>
              <a:gd name="connsiteX21" fmla="*/ 2325053 w 5181600"/>
              <a:gd name="connsiteY21" fmla="*/ 1446848 h 2362200"/>
              <a:gd name="connsiteX22" fmla="*/ 531495 w 5181600"/>
              <a:gd name="connsiteY22" fmla="*/ 1446848 h 2362200"/>
              <a:gd name="connsiteX23" fmla="*/ 531495 w 5181600"/>
              <a:gd name="connsiteY23" fmla="*/ 1712595 h 2362200"/>
              <a:gd name="connsiteX24" fmla="*/ 0 w 5181600"/>
              <a:gd name="connsiteY24" fmla="*/ 1181100 h 2362200"/>
              <a:gd name="connsiteX0" fmla="*/ 0 w 5181600"/>
              <a:gd name="connsiteY0" fmla="*/ 1181100 h 2362200"/>
              <a:gd name="connsiteX1" fmla="*/ 531495 w 5181600"/>
              <a:gd name="connsiteY1" fmla="*/ 649605 h 2362200"/>
              <a:gd name="connsiteX2" fmla="*/ 531495 w 5181600"/>
              <a:gd name="connsiteY2" fmla="*/ 915353 h 2362200"/>
              <a:gd name="connsiteX3" fmla="*/ 2325053 w 5181600"/>
              <a:gd name="connsiteY3" fmla="*/ 915353 h 2362200"/>
              <a:gd name="connsiteX4" fmla="*/ 2325053 w 5181600"/>
              <a:gd name="connsiteY4" fmla="*/ 531495 h 2362200"/>
              <a:gd name="connsiteX5" fmla="*/ 2059305 w 5181600"/>
              <a:gd name="connsiteY5" fmla="*/ 531495 h 2362200"/>
              <a:gd name="connsiteX6" fmla="*/ 2590800 w 5181600"/>
              <a:gd name="connsiteY6" fmla="*/ 0 h 2362200"/>
              <a:gd name="connsiteX7" fmla="*/ 3122295 w 5181600"/>
              <a:gd name="connsiteY7" fmla="*/ 531495 h 2362200"/>
              <a:gd name="connsiteX8" fmla="*/ 2856548 w 5181600"/>
              <a:gd name="connsiteY8" fmla="*/ 531495 h 2362200"/>
              <a:gd name="connsiteX9" fmla="*/ 2856548 w 5181600"/>
              <a:gd name="connsiteY9" fmla="*/ 915353 h 2362200"/>
              <a:gd name="connsiteX10" fmla="*/ 4650105 w 5181600"/>
              <a:gd name="connsiteY10" fmla="*/ 915353 h 2362200"/>
              <a:gd name="connsiteX11" fmla="*/ 4650105 w 5181600"/>
              <a:gd name="connsiteY11" fmla="*/ 649605 h 2362200"/>
              <a:gd name="connsiteX12" fmla="*/ 5181600 w 5181600"/>
              <a:gd name="connsiteY12" fmla="*/ 1181100 h 2362200"/>
              <a:gd name="connsiteX13" fmla="*/ 4650105 w 5181600"/>
              <a:gd name="connsiteY13" fmla="*/ 1712595 h 2362200"/>
              <a:gd name="connsiteX14" fmla="*/ 4650105 w 5181600"/>
              <a:gd name="connsiteY14" fmla="*/ 1446848 h 2362200"/>
              <a:gd name="connsiteX15" fmla="*/ 2856548 w 5181600"/>
              <a:gd name="connsiteY15" fmla="*/ 1446848 h 2362200"/>
              <a:gd name="connsiteX16" fmla="*/ 2856548 w 5181600"/>
              <a:gd name="connsiteY16" fmla="*/ 1830705 h 2362200"/>
              <a:gd name="connsiteX17" fmla="*/ 3122295 w 5181600"/>
              <a:gd name="connsiteY17" fmla="*/ 1830705 h 2362200"/>
              <a:gd name="connsiteX18" fmla="*/ 2590800 w 5181600"/>
              <a:gd name="connsiteY18" fmla="*/ 2362200 h 2362200"/>
              <a:gd name="connsiteX19" fmla="*/ 12790 w 5181600"/>
              <a:gd name="connsiteY19" fmla="*/ 2208077 h 2362200"/>
              <a:gd name="connsiteX20" fmla="*/ 2325053 w 5181600"/>
              <a:gd name="connsiteY20" fmla="*/ 1830705 h 2362200"/>
              <a:gd name="connsiteX21" fmla="*/ 2325053 w 5181600"/>
              <a:gd name="connsiteY21" fmla="*/ 1446848 h 2362200"/>
              <a:gd name="connsiteX22" fmla="*/ 531495 w 5181600"/>
              <a:gd name="connsiteY22" fmla="*/ 1446848 h 2362200"/>
              <a:gd name="connsiteX23" fmla="*/ 531495 w 5181600"/>
              <a:gd name="connsiteY23" fmla="*/ 1712595 h 2362200"/>
              <a:gd name="connsiteX24" fmla="*/ 0 w 5181600"/>
              <a:gd name="connsiteY24" fmla="*/ 1181100 h 2362200"/>
              <a:gd name="connsiteX0" fmla="*/ 0 w 5181600"/>
              <a:gd name="connsiteY0" fmla="*/ 1181100 h 2362200"/>
              <a:gd name="connsiteX1" fmla="*/ 531495 w 5181600"/>
              <a:gd name="connsiteY1" fmla="*/ 649605 h 2362200"/>
              <a:gd name="connsiteX2" fmla="*/ 531495 w 5181600"/>
              <a:gd name="connsiteY2" fmla="*/ 915353 h 2362200"/>
              <a:gd name="connsiteX3" fmla="*/ 2325053 w 5181600"/>
              <a:gd name="connsiteY3" fmla="*/ 915353 h 2362200"/>
              <a:gd name="connsiteX4" fmla="*/ 2325053 w 5181600"/>
              <a:gd name="connsiteY4" fmla="*/ 531495 h 2362200"/>
              <a:gd name="connsiteX5" fmla="*/ 2059305 w 5181600"/>
              <a:gd name="connsiteY5" fmla="*/ 531495 h 2362200"/>
              <a:gd name="connsiteX6" fmla="*/ 2590800 w 5181600"/>
              <a:gd name="connsiteY6" fmla="*/ 0 h 2362200"/>
              <a:gd name="connsiteX7" fmla="*/ 3122295 w 5181600"/>
              <a:gd name="connsiteY7" fmla="*/ 531495 h 2362200"/>
              <a:gd name="connsiteX8" fmla="*/ 2856548 w 5181600"/>
              <a:gd name="connsiteY8" fmla="*/ 531495 h 2362200"/>
              <a:gd name="connsiteX9" fmla="*/ 2856548 w 5181600"/>
              <a:gd name="connsiteY9" fmla="*/ 915353 h 2362200"/>
              <a:gd name="connsiteX10" fmla="*/ 4650105 w 5181600"/>
              <a:gd name="connsiteY10" fmla="*/ 915353 h 2362200"/>
              <a:gd name="connsiteX11" fmla="*/ 4650105 w 5181600"/>
              <a:gd name="connsiteY11" fmla="*/ 649605 h 2362200"/>
              <a:gd name="connsiteX12" fmla="*/ 5181600 w 5181600"/>
              <a:gd name="connsiteY12" fmla="*/ 1181100 h 2362200"/>
              <a:gd name="connsiteX13" fmla="*/ 4650105 w 5181600"/>
              <a:gd name="connsiteY13" fmla="*/ 1712595 h 2362200"/>
              <a:gd name="connsiteX14" fmla="*/ 4650105 w 5181600"/>
              <a:gd name="connsiteY14" fmla="*/ 1446848 h 2362200"/>
              <a:gd name="connsiteX15" fmla="*/ 2856548 w 5181600"/>
              <a:gd name="connsiteY15" fmla="*/ 1446848 h 2362200"/>
              <a:gd name="connsiteX16" fmla="*/ 2856548 w 5181600"/>
              <a:gd name="connsiteY16" fmla="*/ 1830705 h 2362200"/>
              <a:gd name="connsiteX17" fmla="*/ 5110753 w 5181600"/>
              <a:gd name="connsiteY17" fmla="*/ 2280648 h 2362200"/>
              <a:gd name="connsiteX18" fmla="*/ 2590800 w 5181600"/>
              <a:gd name="connsiteY18" fmla="*/ 2362200 h 2362200"/>
              <a:gd name="connsiteX19" fmla="*/ 12790 w 5181600"/>
              <a:gd name="connsiteY19" fmla="*/ 2208077 h 2362200"/>
              <a:gd name="connsiteX20" fmla="*/ 2325053 w 5181600"/>
              <a:gd name="connsiteY20" fmla="*/ 1830705 h 2362200"/>
              <a:gd name="connsiteX21" fmla="*/ 2325053 w 5181600"/>
              <a:gd name="connsiteY21" fmla="*/ 1446848 h 2362200"/>
              <a:gd name="connsiteX22" fmla="*/ 531495 w 5181600"/>
              <a:gd name="connsiteY22" fmla="*/ 1446848 h 2362200"/>
              <a:gd name="connsiteX23" fmla="*/ 531495 w 5181600"/>
              <a:gd name="connsiteY23" fmla="*/ 1712595 h 2362200"/>
              <a:gd name="connsiteX24" fmla="*/ 0 w 5181600"/>
              <a:gd name="connsiteY24" fmla="*/ 1181100 h 2362200"/>
              <a:gd name="connsiteX0" fmla="*/ 0 w 5181600"/>
              <a:gd name="connsiteY0" fmla="*/ 1181100 h 2362200"/>
              <a:gd name="connsiteX1" fmla="*/ 531495 w 5181600"/>
              <a:gd name="connsiteY1" fmla="*/ 649605 h 2362200"/>
              <a:gd name="connsiteX2" fmla="*/ 531495 w 5181600"/>
              <a:gd name="connsiteY2" fmla="*/ 915353 h 2362200"/>
              <a:gd name="connsiteX3" fmla="*/ 2325053 w 5181600"/>
              <a:gd name="connsiteY3" fmla="*/ 915353 h 2362200"/>
              <a:gd name="connsiteX4" fmla="*/ 2325053 w 5181600"/>
              <a:gd name="connsiteY4" fmla="*/ 531495 h 2362200"/>
              <a:gd name="connsiteX5" fmla="*/ 2059305 w 5181600"/>
              <a:gd name="connsiteY5" fmla="*/ 531495 h 2362200"/>
              <a:gd name="connsiteX6" fmla="*/ 2590800 w 5181600"/>
              <a:gd name="connsiteY6" fmla="*/ 0 h 2362200"/>
              <a:gd name="connsiteX7" fmla="*/ 3122295 w 5181600"/>
              <a:gd name="connsiteY7" fmla="*/ 531495 h 2362200"/>
              <a:gd name="connsiteX8" fmla="*/ 2856548 w 5181600"/>
              <a:gd name="connsiteY8" fmla="*/ 531495 h 2362200"/>
              <a:gd name="connsiteX9" fmla="*/ 2856548 w 5181600"/>
              <a:gd name="connsiteY9" fmla="*/ 915353 h 2362200"/>
              <a:gd name="connsiteX10" fmla="*/ 4650105 w 5181600"/>
              <a:gd name="connsiteY10" fmla="*/ 915353 h 2362200"/>
              <a:gd name="connsiteX11" fmla="*/ 4650105 w 5181600"/>
              <a:gd name="connsiteY11" fmla="*/ 649605 h 2362200"/>
              <a:gd name="connsiteX12" fmla="*/ 5181600 w 5181600"/>
              <a:gd name="connsiteY12" fmla="*/ 1181100 h 2362200"/>
              <a:gd name="connsiteX13" fmla="*/ 4650105 w 5181600"/>
              <a:gd name="connsiteY13" fmla="*/ 1712595 h 2362200"/>
              <a:gd name="connsiteX14" fmla="*/ 4650105 w 5181600"/>
              <a:gd name="connsiteY14" fmla="*/ 1446848 h 2362200"/>
              <a:gd name="connsiteX15" fmla="*/ 2856548 w 5181600"/>
              <a:gd name="connsiteY15" fmla="*/ 1446848 h 2362200"/>
              <a:gd name="connsiteX16" fmla="*/ 2856548 w 5181600"/>
              <a:gd name="connsiteY16" fmla="*/ 1830705 h 2362200"/>
              <a:gd name="connsiteX17" fmla="*/ 5110753 w 5181600"/>
              <a:gd name="connsiteY17" fmla="*/ 2280648 h 2362200"/>
              <a:gd name="connsiteX18" fmla="*/ 2590800 w 5181600"/>
              <a:gd name="connsiteY18" fmla="*/ 2362200 h 2362200"/>
              <a:gd name="connsiteX19" fmla="*/ 12790 w 5181600"/>
              <a:gd name="connsiteY19" fmla="*/ 2208077 h 2362200"/>
              <a:gd name="connsiteX20" fmla="*/ 2325053 w 5181600"/>
              <a:gd name="connsiteY20" fmla="*/ 1830705 h 2362200"/>
              <a:gd name="connsiteX21" fmla="*/ 2325053 w 5181600"/>
              <a:gd name="connsiteY21" fmla="*/ 1446848 h 2362200"/>
              <a:gd name="connsiteX22" fmla="*/ 531495 w 5181600"/>
              <a:gd name="connsiteY22" fmla="*/ 1446848 h 2362200"/>
              <a:gd name="connsiteX23" fmla="*/ 2548980 w 5181600"/>
              <a:gd name="connsiteY23" fmla="*/ 43452 h 2362200"/>
              <a:gd name="connsiteX24" fmla="*/ 0 w 5181600"/>
              <a:gd name="connsiteY24" fmla="*/ 1181100 h 2362200"/>
              <a:gd name="connsiteX0" fmla="*/ 0 w 5181600"/>
              <a:gd name="connsiteY0" fmla="*/ 1181100 h 2362200"/>
              <a:gd name="connsiteX1" fmla="*/ 531495 w 5181600"/>
              <a:gd name="connsiteY1" fmla="*/ 649605 h 2362200"/>
              <a:gd name="connsiteX2" fmla="*/ 531495 w 5181600"/>
              <a:gd name="connsiteY2" fmla="*/ 915353 h 2362200"/>
              <a:gd name="connsiteX3" fmla="*/ 2325053 w 5181600"/>
              <a:gd name="connsiteY3" fmla="*/ 915353 h 2362200"/>
              <a:gd name="connsiteX4" fmla="*/ 2325053 w 5181600"/>
              <a:gd name="connsiteY4" fmla="*/ 531495 h 2362200"/>
              <a:gd name="connsiteX5" fmla="*/ 2059305 w 5181600"/>
              <a:gd name="connsiteY5" fmla="*/ 531495 h 2362200"/>
              <a:gd name="connsiteX6" fmla="*/ 2590800 w 5181600"/>
              <a:gd name="connsiteY6" fmla="*/ 0 h 2362200"/>
              <a:gd name="connsiteX7" fmla="*/ 3122295 w 5181600"/>
              <a:gd name="connsiteY7" fmla="*/ 531495 h 2362200"/>
              <a:gd name="connsiteX8" fmla="*/ 2856548 w 5181600"/>
              <a:gd name="connsiteY8" fmla="*/ 531495 h 2362200"/>
              <a:gd name="connsiteX9" fmla="*/ 2856548 w 5181600"/>
              <a:gd name="connsiteY9" fmla="*/ 915353 h 2362200"/>
              <a:gd name="connsiteX10" fmla="*/ 4650105 w 5181600"/>
              <a:gd name="connsiteY10" fmla="*/ 915353 h 2362200"/>
              <a:gd name="connsiteX11" fmla="*/ 4650105 w 5181600"/>
              <a:gd name="connsiteY11" fmla="*/ 649605 h 2362200"/>
              <a:gd name="connsiteX12" fmla="*/ 5181600 w 5181600"/>
              <a:gd name="connsiteY12" fmla="*/ 1181100 h 2362200"/>
              <a:gd name="connsiteX13" fmla="*/ 2661647 w 5181600"/>
              <a:gd name="connsiteY13" fmla="*/ 43452 h 2362200"/>
              <a:gd name="connsiteX14" fmla="*/ 4650105 w 5181600"/>
              <a:gd name="connsiteY14" fmla="*/ 1446848 h 2362200"/>
              <a:gd name="connsiteX15" fmla="*/ 2856548 w 5181600"/>
              <a:gd name="connsiteY15" fmla="*/ 1446848 h 2362200"/>
              <a:gd name="connsiteX16" fmla="*/ 2856548 w 5181600"/>
              <a:gd name="connsiteY16" fmla="*/ 1830705 h 2362200"/>
              <a:gd name="connsiteX17" fmla="*/ 5110753 w 5181600"/>
              <a:gd name="connsiteY17" fmla="*/ 2280648 h 2362200"/>
              <a:gd name="connsiteX18" fmla="*/ 2590800 w 5181600"/>
              <a:gd name="connsiteY18" fmla="*/ 2362200 h 2362200"/>
              <a:gd name="connsiteX19" fmla="*/ 12790 w 5181600"/>
              <a:gd name="connsiteY19" fmla="*/ 2208077 h 2362200"/>
              <a:gd name="connsiteX20" fmla="*/ 2325053 w 5181600"/>
              <a:gd name="connsiteY20" fmla="*/ 1830705 h 2362200"/>
              <a:gd name="connsiteX21" fmla="*/ 2325053 w 5181600"/>
              <a:gd name="connsiteY21" fmla="*/ 1446848 h 2362200"/>
              <a:gd name="connsiteX22" fmla="*/ 531495 w 5181600"/>
              <a:gd name="connsiteY22" fmla="*/ 1446848 h 2362200"/>
              <a:gd name="connsiteX23" fmla="*/ 2548980 w 5181600"/>
              <a:gd name="connsiteY23" fmla="*/ 43452 h 2362200"/>
              <a:gd name="connsiteX24" fmla="*/ 0 w 5181600"/>
              <a:gd name="connsiteY24" fmla="*/ 1181100 h 2362200"/>
              <a:gd name="connsiteX0" fmla="*/ 0 w 5181600"/>
              <a:gd name="connsiteY0" fmla="*/ 1137648 h 2318748"/>
              <a:gd name="connsiteX1" fmla="*/ 531495 w 5181600"/>
              <a:gd name="connsiteY1" fmla="*/ 606153 h 2318748"/>
              <a:gd name="connsiteX2" fmla="*/ 531495 w 5181600"/>
              <a:gd name="connsiteY2" fmla="*/ 871901 h 2318748"/>
              <a:gd name="connsiteX3" fmla="*/ 2325053 w 5181600"/>
              <a:gd name="connsiteY3" fmla="*/ 871901 h 2318748"/>
              <a:gd name="connsiteX4" fmla="*/ 2325053 w 5181600"/>
              <a:gd name="connsiteY4" fmla="*/ 488043 h 2318748"/>
              <a:gd name="connsiteX5" fmla="*/ 2059305 w 5181600"/>
              <a:gd name="connsiteY5" fmla="*/ 488043 h 2318748"/>
              <a:gd name="connsiteX6" fmla="*/ 2619828 w 5181600"/>
              <a:gd name="connsiteY6" fmla="*/ 899977 h 2318748"/>
              <a:gd name="connsiteX7" fmla="*/ 3122295 w 5181600"/>
              <a:gd name="connsiteY7" fmla="*/ 488043 h 2318748"/>
              <a:gd name="connsiteX8" fmla="*/ 2856548 w 5181600"/>
              <a:gd name="connsiteY8" fmla="*/ 488043 h 2318748"/>
              <a:gd name="connsiteX9" fmla="*/ 2856548 w 5181600"/>
              <a:gd name="connsiteY9" fmla="*/ 871901 h 2318748"/>
              <a:gd name="connsiteX10" fmla="*/ 4650105 w 5181600"/>
              <a:gd name="connsiteY10" fmla="*/ 871901 h 2318748"/>
              <a:gd name="connsiteX11" fmla="*/ 4650105 w 5181600"/>
              <a:gd name="connsiteY11" fmla="*/ 606153 h 2318748"/>
              <a:gd name="connsiteX12" fmla="*/ 5181600 w 5181600"/>
              <a:gd name="connsiteY12" fmla="*/ 1137648 h 2318748"/>
              <a:gd name="connsiteX13" fmla="*/ 2661647 w 5181600"/>
              <a:gd name="connsiteY13" fmla="*/ 0 h 2318748"/>
              <a:gd name="connsiteX14" fmla="*/ 4650105 w 5181600"/>
              <a:gd name="connsiteY14" fmla="*/ 1403396 h 2318748"/>
              <a:gd name="connsiteX15" fmla="*/ 2856548 w 5181600"/>
              <a:gd name="connsiteY15" fmla="*/ 1403396 h 2318748"/>
              <a:gd name="connsiteX16" fmla="*/ 2856548 w 5181600"/>
              <a:gd name="connsiteY16" fmla="*/ 1787253 h 2318748"/>
              <a:gd name="connsiteX17" fmla="*/ 5110753 w 5181600"/>
              <a:gd name="connsiteY17" fmla="*/ 2237196 h 2318748"/>
              <a:gd name="connsiteX18" fmla="*/ 2590800 w 5181600"/>
              <a:gd name="connsiteY18" fmla="*/ 2318748 h 2318748"/>
              <a:gd name="connsiteX19" fmla="*/ 12790 w 5181600"/>
              <a:gd name="connsiteY19" fmla="*/ 2164625 h 2318748"/>
              <a:gd name="connsiteX20" fmla="*/ 2325053 w 5181600"/>
              <a:gd name="connsiteY20" fmla="*/ 1787253 h 2318748"/>
              <a:gd name="connsiteX21" fmla="*/ 2325053 w 5181600"/>
              <a:gd name="connsiteY21" fmla="*/ 1403396 h 2318748"/>
              <a:gd name="connsiteX22" fmla="*/ 531495 w 5181600"/>
              <a:gd name="connsiteY22" fmla="*/ 1403396 h 2318748"/>
              <a:gd name="connsiteX23" fmla="*/ 2548980 w 5181600"/>
              <a:gd name="connsiteY23" fmla="*/ 0 h 2318748"/>
              <a:gd name="connsiteX24" fmla="*/ 0 w 5181600"/>
              <a:gd name="connsiteY24" fmla="*/ 1137648 h 2318748"/>
              <a:gd name="connsiteX0" fmla="*/ 24458 w 5206058"/>
              <a:gd name="connsiteY0" fmla="*/ 1137648 h 2695409"/>
              <a:gd name="connsiteX1" fmla="*/ 555953 w 5206058"/>
              <a:gd name="connsiteY1" fmla="*/ 606153 h 2695409"/>
              <a:gd name="connsiteX2" fmla="*/ 555953 w 5206058"/>
              <a:gd name="connsiteY2" fmla="*/ 871901 h 2695409"/>
              <a:gd name="connsiteX3" fmla="*/ 2349511 w 5206058"/>
              <a:gd name="connsiteY3" fmla="*/ 871901 h 2695409"/>
              <a:gd name="connsiteX4" fmla="*/ 2349511 w 5206058"/>
              <a:gd name="connsiteY4" fmla="*/ 488043 h 2695409"/>
              <a:gd name="connsiteX5" fmla="*/ 2083763 w 5206058"/>
              <a:gd name="connsiteY5" fmla="*/ 488043 h 2695409"/>
              <a:gd name="connsiteX6" fmla="*/ 2644286 w 5206058"/>
              <a:gd name="connsiteY6" fmla="*/ 899977 h 2695409"/>
              <a:gd name="connsiteX7" fmla="*/ 3146753 w 5206058"/>
              <a:gd name="connsiteY7" fmla="*/ 488043 h 2695409"/>
              <a:gd name="connsiteX8" fmla="*/ 2881006 w 5206058"/>
              <a:gd name="connsiteY8" fmla="*/ 488043 h 2695409"/>
              <a:gd name="connsiteX9" fmla="*/ 2881006 w 5206058"/>
              <a:gd name="connsiteY9" fmla="*/ 871901 h 2695409"/>
              <a:gd name="connsiteX10" fmla="*/ 4674563 w 5206058"/>
              <a:gd name="connsiteY10" fmla="*/ 871901 h 2695409"/>
              <a:gd name="connsiteX11" fmla="*/ 4674563 w 5206058"/>
              <a:gd name="connsiteY11" fmla="*/ 606153 h 2695409"/>
              <a:gd name="connsiteX12" fmla="*/ 5206058 w 5206058"/>
              <a:gd name="connsiteY12" fmla="*/ 1137648 h 2695409"/>
              <a:gd name="connsiteX13" fmla="*/ 2686105 w 5206058"/>
              <a:gd name="connsiteY13" fmla="*/ 0 h 2695409"/>
              <a:gd name="connsiteX14" fmla="*/ 4674563 w 5206058"/>
              <a:gd name="connsiteY14" fmla="*/ 1403396 h 2695409"/>
              <a:gd name="connsiteX15" fmla="*/ 2881006 w 5206058"/>
              <a:gd name="connsiteY15" fmla="*/ 1403396 h 2695409"/>
              <a:gd name="connsiteX16" fmla="*/ 2881006 w 5206058"/>
              <a:gd name="connsiteY16" fmla="*/ 1787253 h 2695409"/>
              <a:gd name="connsiteX17" fmla="*/ 5135211 w 5206058"/>
              <a:gd name="connsiteY17" fmla="*/ 2237196 h 2695409"/>
              <a:gd name="connsiteX18" fmla="*/ 2615258 w 5206058"/>
              <a:gd name="connsiteY18" fmla="*/ 2318748 h 2695409"/>
              <a:gd name="connsiteX19" fmla="*/ 0 w 5206058"/>
              <a:gd name="connsiteY19" fmla="*/ 2695409 h 2695409"/>
              <a:gd name="connsiteX20" fmla="*/ 2349511 w 5206058"/>
              <a:gd name="connsiteY20" fmla="*/ 1787253 h 2695409"/>
              <a:gd name="connsiteX21" fmla="*/ 2349511 w 5206058"/>
              <a:gd name="connsiteY21" fmla="*/ 1403396 h 2695409"/>
              <a:gd name="connsiteX22" fmla="*/ 555953 w 5206058"/>
              <a:gd name="connsiteY22" fmla="*/ 1403396 h 2695409"/>
              <a:gd name="connsiteX23" fmla="*/ 2573438 w 5206058"/>
              <a:gd name="connsiteY23" fmla="*/ 0 h 2695409"/>
              <a:gd name="connsiteX24" fmla="*/ 24458 w 5206058"/>
              <a:gd name="connsiteY24" fmla="*/ 1137648 h 2695409"/>
              <a:gd name="connsiteX0" fmla="*/ 24458 w 5206058"/>
              <a:gd name="connsiteY0" fmla="*/ 1137648 h 2740044"/>
              <a:gd name="connsiteX1" fmla="*/ 555953 w 5206058"/>
              <a:gd name="connsiteY1" fmla="*/ 606153 h 2740044"/>
              <a:gd name="connsiteX2" fmla="*/ 555953 w 5206058"/>
              <a:gd name="connsiteY2" fmla="*/ 871901 h 2740044"/>
              <a:gd name="connsiteX3" fmla="*/ 2349511 w 5206058"/>
              <a:gd name="connsiteY3" fmla="*/ 871901 h 2740044"/>
              <a:gd name="connsiteX4" fmla="*/ 2349511 w 5206058"/>
              <a:gd name="connsiteY4" fmla="*/ 488043 h 2740044"/>
              <a:gd name="connsiteX5" fmla="*/ 2083763 w 5206058"/>
              <a:gd name="connsiteY5" fmla="*/ 488043 h 2740044"/>
              <a:gd name="connsiteX6" fmla="*/ 2644286 w 5206058"/>
              <a:gd name="connsiteY6" fmla="*/ 899977 h 2740044"/>
              <a:gd name="connsiteX7" fmla="*/ 3146753 w 5206058"/>
              <a:gd name="connsiteY7" fmla="*/ 488043 h 2740044"/>
              <a:gd name="connsiteX8" fmla="*/ 2881006 w 5206058"/>
              <a:gd name="connsiteY8" fmla="*/ 488043 h 2740044"/>
              <a:gd name="connsiteX9" fmla="*/ 2881006 w 5206058"/>
              <a:gd name="connsiteY9" fmla="*/ 871901 h 2740044"/>
              <a:gd name="connsiteX10" fmla="*/ 4674563 w 5206058"/>
              <a:gd name="connsiteY10" fmla="*/ 871901 h 2740044"/>
              <a:gd name="connsiteX11" fmla="*/ 4674563 w 5206058"/>
              <a:gd name="connsiteY11" fmla="*/ 606153 h 2740044"/>
              <a:gd name="connsiteX12" fmla="*/ 5206058 w 5206058"/>
              <a:gd name="connsiteY12" fmla="*/ 1137648 h 2740044"/>
              <a:gd name="connsiteX13" fmla="*/ 2686105 w 5206058"/>
              <a:gd name="connsiteY13" fmla="*/ 0 h 2740044"/>
              <a:gd name="connsiteX14" fmla="*/ 4674563 w 5206058"/>
              <a:gd name="connsiteY14" fmla="*/ 1403396 h 2740044"/>
              <a:gd name="connsiteX15" fmla="*/ 2881006 w 5206058"/>
              <a:gd name="connsiteY15" fmla="*/ 1403396 h 2740044"/>
              <a:gd name="connsiteX16" fmla="*/ 2881006 w 5206058"/>
              <a:gd name="connsiteY16" fmla="*/ 1787253 h 2740044"/>
              <a:gd name="connsiteX17" fmla="*/ 5153836 w 5206058"/>
              <a:gd name="connsiteY17" fmla="*/ 2740044 h 2740044"/>
              <a:gd name="connsiteX18" fmla="*/ 2615258 w 5206058"/>
              <a:gd name="connsiteY18" fmla="*/ 2318748 h 2740044"/>
              <a:gd name="connsiteX19" fmla="*/ 0 w 5206058"/>
              <a:gd name="connsiteY19" fmla="*/ 2695409 h 2740044"/>
              <a:gd name="connsiteX20" fmla="*/ 2349511 w 5206058"/>
              <a:gd name="connsiteY20" fmla="*/ 1787253 h 2740044"/>
              <a:gd name="connsiteX21" fmla="*/ 2349511 w 5206058"/>
              <a:gd name="connsiteY21" fmla="*/ 1403396 h 2740044"/>
              <a:gd name="connsiteX22" fmla="*/ 555953 w 5206058"/>
              <a:gd name="connsiteY22" fmla="*/ 1403396 h 2740044"/>
              <a:gd name="connsiteX23" fmla="*/ 2573438 w 5206058"/>
              <a:gd name="connsiteY23" fmla="*/ 0 h 2740044"/>
              <a:gd name="connsiteX24" fmla="*/ 24458 w 5206058"/>
              <a:gd name="connsiteY24" fmla="*/ 1137648 h 2740044"/>
              <a:gd name="connsiteX0" fmla="*/ 0 w 5181600"/>
              <a:gd name="connsiteY0" fmla="*/ 1137648 h 2769905"/>
              <a:gd name="connsiteX1" fmla="*/ 531495 w 5181600"/>
              <a:gd name="connsiteY1" fmla="*/ 606153 h 2769905"/>
              <a:gd name="connsiteX2" fmla="*/ 531495 w 5181600"/>
              <a:gd name="connsiteY2" fmla="*/ 871901 h 2769905"/>
              <a:gd name="connsiteX3" fmla="*/ 2325053 w 5181600"/>
              <a:gd name="connsiteY3" fmla="*/ 871901 h 2769905"/>
              <a:gd name="connsiteX4" fmla="*/ 2325053 w 5181600"/>
              <a:gd name="connsiteY4" fmla="*/ 488043 h 2769905"/>
              <a:gd name="connsiteX5" fmla="*/ 2059305 w 5181600"/>
              <a:gd name="connsiteY5" fmla="*/ 488043 h 2769905"/>
              <a:gd name="connsiteX6" fmla="*/ 2619828 w 5181600"/>
              <a:gd name="connsiteY6" fmla="*/ 899977 h 2769905"/>
              <a:gd name="connsiteX7" fmla="*/ 3122295 w 5181600"/>
              <a:gd name="connsiteY7" fmla="*/ 488043 h 2769905"/>
              <a:gd name="connsiteX8" fmla="*/ 2856548 w 5181600"/>
              <a:gd name="connsiteY8" fmla="*/ 488043 h 2769905"/>
              <a:gd name="connsiteX9" fmla="*/ 2856548 w 5181600"/>
              <a:gd name="connsiteY9" fmla="*/ 871901 h 2769905"/>
              <a:gd name="connsiteX10" fmla="*/ 4650105 w 5181600"/>
              <a:gd name="connsiteY10" fmla="*/ 871901 h 2769905"/>
              <a:gd name="connsiteX11" fmla="*/ 4650105 w 5181600"/>
              <a:gd name="connsiteY11" fmla="*/ 606153 h 2769905"/>
              <a:gd name="connsiteX12" fmla="*/ 5181600 w 5181600"/>
              <a:gd name="connsiteY12" fmla="*/ 1137648 h 2769905"/>
              <a:gd name="connsiteX13" fmla="*/ 2661647 w 5181600"/>
              <a:gd name="connsiteY13" fmla="*/ 0 h 2769905"/>
              <a:gd name="connsiteX14" fmla="*/ 4650105 w 5181600"/>
              <a:gd name="connsiteY14" fmla="*/ 1403396 h 2769905"/>
              <a:gd name="connsiteX15" fmla="*/ 2856548 w 5181600"/>
              <a:gd name="connsiteY15" fmla="*/ 1403396 h 2769905"/>
              <a:gd name="connsiteX16" fmla="*/ 2856548 w 5181600"/>
              <a:gd name="connsiteY16" fmla="*/ 1787253 h 2769905"/>
              <a:gd name="connsiteX17" fmla="*/ 5129378 w 5181600"/>
              <a:gd name="connsiteY17" fmla="*/ 2740044 h 2769905"/>
              <a:gd name="connsiteX18" fmla="*/ 2590800 w 5181600"/>
              <a:gd name="connsiteY18" fmla="*/ 2318748 h 2769905"/>
              <a:gd name="connsiteX19" fmla="*/ 31414 w 5181600"/>
              <a:gd name="connsiteY19" fmla="*/ 2769905 h 2769905"/>
              <a:gd name="connsiteX20" fmla="*/ 2325053 w 5181600"/>
              <a:gd name="connsiteY20" fmla="*/ 1787253 h 2769905"/>
              <a:gd name="connsiteX21" fmla="*/ 2325053 w 5181600"/>
              <a:gd name="connsiteY21" fmla="*/ 1403396 h 2769905"/>
              <a:gd name="connsiteX22" fmla="*/ 531495 w 5181600"/>
              <a:gd name="connsiteY22" fmla="*/ 1403396 h 2769905"/>
              <a:gd name="connsiteX23" fmla="*/ 2548980 w 5181600"/>
              <a:gd name="connsiteY23" fmla="*/ 0 h 2769905"/>
              <a:gd name="connsiteX24" fmla="*/ 0 w 5181600"/>
              <a:gd name="connsiteY24" fmla="*/ 1137648 h 276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181600" h="2769905">
                <a:moveTo>
                  <a:pt x="0" y="1137648"/>
                </a:moveTo>
                <a:lnTo>
                  <a:pt x="531495" y="606153"/>
                </a:lnTo>
                <a:lnTo>
                  <a:pt x="531495" y="871901"/>
                </a:lnTo>
                <a:lnTo>
                  <a:pt x="2325053" y="871901"/>
                </a:lnTo>
                <a:lnTo>
                  <a:pt x="2325053" y="488043"/>
                </a:lnTo>
                <a:lnTo>
                  <a:pt x="2059305" y="488043"/>
                </a:lnTo>
                <a:lnTo>
                  <a:pt x="2619828" y="899977"/>
                </a:lnTo>
                <a:lnTo>
                  <a:pt x="3122295" y="488043"/>
                </a:lnTo>
                <a:lnTo>
                  <a:pt x="2856548" y="488043"/>
                </a:lnTo>
                <a:lnTo>
                  <a:pt x="2856548" y="871901"/>
                </a:lnTo>
                <a:lnTo>
                  <a:pt x="4650105" y="871901"/>
                </a:lnTo>
                <a:lnTo>
                  <a:pt x="4650105" y="606153"/>
                </a:lnTo>
                <a:lnTo>
                  <a:pt x="5181600" y="1137648"/>
                </a:lnTo>
                <a:lnTo>
                  <a:pt x="2661647" y="0"/>
                </a:lnTo>
                <a:lnTo>
                  <a:pt x="4650105" y="1403396"/>
                </a:lnTo>
                <a:lnTo>
                  <a:pt x="2856548" y="1403396"/>
                </a:lnTo>
                <a:lnTo>
                  <a:pt x="2856548" y="1787253"/>
                </a:lnTo>
                <a:lnTo>
                  <a:pt x="5129378" y="2740044"/>
                </a:lnTo>
                <a:lnTo>
                  <a:pt x="2590800" y="2318748"/>
                </a:lnTo>
                <a:lnTo>
                  <a:pt x="31414" y="2769905"/>
                </a:lnTo>
                <a:lnTo>
                  <a:pt x="2325053" y="1787253"/>
                </a:lnTo>
                <a:lnTo>
                  <a:pt x="2325053" y="1403396"/>
                </a:lnTo>
                <a:lnTo>
                  <a:pt x="531495" y="1403396"/>
                </a:lnTo>
                <a:lnTo>
                  <a:pt x="2548980" y="0"/>
                </a:lnTo>
                <a:lnTo>
                  <a:pt x="0" y="1137648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533399" y="4724400"/>
            <a:ext cx="8076371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Know thyself.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1643742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Verse </a:t>
            </a:r>
            <a:r>
              <a:rPr lang="en-US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Universal</a:t>
            </a:r>
            <a:endParaRPr lang="en-US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5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857" y="2888434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Let us observe some images.</a:t>
            </a:r>
            <a:endParaRPr lang="en-US" sz="4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581400" y="2017728"/>
            <a:ext cx="4180829" cy="3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0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9.24855E-7 L 1.39635 -0.01156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809" y="-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04800"/>
            <a:ext cx="7848600" cy="46891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257800"/>
            <a:ext cx="7848600" cy="923330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May Allah bless you.</a:t>
            </a:r>
            <a:endParaRPr lang="en-US" sz="5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9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4412"/>
            <a:ext cx="7924800" cy="24384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MonooMJ" pitchFamily="2" charset="0"/>
              </a:rPr>
              <a:t>Acknowledgement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  <a:cs typeface="Mono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277612"/>
            <a:ext cx="7924800" cy="304698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We would like to express our cordial gratitude to the  Ministry of Education, Directorate of Secondary &amp; Higher Education, NCTB</a:t>
            </a:r>
            <a:r>
              <a:rPr lang="en-US" sz="2400" b="1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, A2i </a:t>
            </a:r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and the panel of honorable editors ( Md. Jahangir </a:t>
            </a:r>
            <a:r>
              <a:rPr lang="en-US" sz="2400" b="1" dirty="0" err="1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Hasan</a:t>
            </a:r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, Assistant Professor (English) TTC, </a:t>
            </a:r>
            <a:r>
              <a:rPr lang="en-US" sz="2400" b="1" dirty="0" err="1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Rangpur</a:t>
            </a:r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Ranjit</a:t>
            </a:r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Poddar</a:t>
            </a:r>
            <a:r>
              <a:rPr lang="en-US" sz="2400" b="1" dirty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Professor (English) TTC, </a:t>
            </a:r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Dhaka, and </a:t>
            </a:r>
            <a:r>
              <a:rPr lang="en-US" sz="2400" b="1" dirty="0" err="1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Urmila</a:t>
            </a:r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khaled</a:t>
            </a:r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Assistant Professor (English) TTC, </a:t>
            </a:r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Dhaka, </a:t>
            </a:r>
            <a:r>
              <a:rPr lang="en-US" sz="2400" b="1" dirty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to </a:t>
            </a:r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  <a:cs typeface="Nikosh" pitchFamily="2" charset="0"/>
              </a:rPr>
              <a:t>enrich the contents.</a:t>
            </a:r>
            <a:endParaRPr lang="en-US" sz="2400" b="1" dirty="0">
              <a:solidFill>
                <a:schemeClr val="bg1"/>
              </a:solidFill>
              <a:latin typeface="Book Antiqua" pitchFamily="18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27" y="228600"/>
            <a:ext cx="8338973" cy="5649935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69544" y="6096000"/>
            <a:ext cx="8491373" cy="584775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  <a:cs typeface="Andalus" pitchFamily="2" charset="-78"/>
              </a:rPr>
              <a:t>Dhaka</a:t>
            </a:r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  <a:cs typeface="Andalus" pitchFamily="2" charset="-78"/>
              </a:rPr>
              <a:t> is the capital of Bangladesh.</a:t>
            </a:r>
            <a:endParaRPr lang="en-US" sz="3200" b="1" dirty="0">
              <a:solidFill>
                <a:schemeClr val="accent6">
                  <a:lumMod val="40000"/>
                  <a:lumOff val="60000"/>
                </a:schemeClr>
              </a:solidFill>
              <a:latin typeface="Book Antiqua" pitchFamily="18" charset="0"/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223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1" y="533400"/>
            <a:ext cx="8102596" cy="4953000"/>
            <a:chOff x="533401" y="533400"/>
            <a:chExt cx="8102596" cy="4953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1" y="533400"/>
              <a:ext cx="8102596" cy="4953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533401" y="5257800"/>
              <a:ext cx="8102595" cy="2286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3401" y="5638800"/>
            <a:ext cx="810259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The </a:t>
            </a:r>
            <a:r>
              <a:rPr lang="en-US" sz="36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horse</a:t>
            </a:r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is a faithful </a:t>
            </a:r>
            <a:r>
              <a:rPr lang="en-US" sz="36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animal</a:t>
            </a:r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.</a:t>
            </a:r>
            <a:endParaRPr lang="en-US" sz="3600" b="1" dirty="0">
              <a:solidFill>
                <a:schemeClr val="accent6">
                  <a:lumMod val="40000"/>
                  <a:lumOff val="6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0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12"/>
          <a:stretch/>
        </p:blipFill>
        <p:spPr>
          <a:xfrm>
            <a:off x="238836" y="193344"/>
            <a:ext cx="8676564" cy="58338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8836" y="6096000"/>
            <a:ext cx="867656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Our </a:t>
            </a:r>
            <a:r>
              <a:rPr lang="en-US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team</a:t>
            </a:r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has won the match.</a:t>
            </a:r>
            <a:endParaRPr lang="en-US" sz="3200" b="1" dirty="0">
              <a:solidFill>
                <a:schemeClr val="accent6">
                  <a:lumMod val="40000"/>
                  <a:lumOff val="6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5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08883"/>
            <a:ext cx="8534400" cy="562642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" y="6172200"/>
            <a:ext cx="853440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Gold</a:t>
            </a:r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is a precious metal.</a:t>
            </a:r>
            <a:endParaRPr lang="en-US" sz="3200" b="1" dirty="0">
              <a:solidFill>
                <a:schemeClr val="accent6">
                  <a:lumMod val="40000"/>
                  <a:lumOff val="6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2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2" y="152399"/>
            <a:ext cx="4337816" cy="304800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272" y="152402"/>
            <a:ext cx="4356685" cy="304799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12"/>
          <a:stretch/>
        </p:blipFill>
        <p:spPr>
          <a:xfrm>
            <a:off x="4562785" y="3200400"/>
            <a:ext cx="4342172" cy="327659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56" y="3200400"/>
            <a:ext cx="4361544" cy="32766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Oval 5"/>
          <p:cNvSpPr/>
          <p:nvPr/>
        </p:nvSpPr>
        <p:spPr>
          <a:xfrm>
            <a:off x="1219200" y="2438400"/>
            <a:ext cx="1981200" cy="566057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Dhaka</a:t>
            </a:r>
            <a:endParaRPr lang="en-US" sz="2800" b="1" dirty="0"/>
          </a:p>
        </p:txBody>
      </p:sp>
      <p:sp>
        <p:nvSpPr>
          <p:cNvPr id="7" name="Oval 6"/>
          <p:cNvSpPr/>
          <p:nvPr/>
        </p:nvSpPr>
        <p:spPr>
          <a:xfrm>
            <a:off x="5638800" y="2438400"/>
            <a:ext cx="2743201" cy="664029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Horse, rider</a:t>
            </a:r>
            <a:endParaRPr lang="en-US" sz="2400" b="1" dirty="0"/>
          </a:p>
        </p:txBody>
      </p:sp>
      <p:sp>
        <p:nvSpPr>
          <p:cNvPr id="8" name="Oval 7"/>
          <p:cNvSpPr/>
          <p:nvPr/>
        </p:nvSpPr>
        <p:spPr>
          <a:xfrm>
            <a:off x="1219200" y="5715000"/>
            <a:ext cx="1981200" cy="566057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Gold</a:t>
            </a:r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5736014" y="5910942"/>
            <a:ext cx="1981200" cy="566057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Team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8014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14500" y="2133600"/>
            <a:ext cx="6324600" cy="297180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Let us see what our today’s lesson is-</a:t>
            </a:r>
            <a:endParaRPr lang="en-US" sz="3600" b="1" dirty="0"/>
          </a:p>
        </p:txBody>
      </p:sp>
      <p:sp>
        <p:nvSpPr>
          <p:cNvPr id="3" name="Oval 2"/>
          <p:cNvSpPr/>
          <p:nvPr/>
        </p:nvSpPr>
        <p:spPr>
          <a:xfrm>
            <a:off x="2552700" y="2683329"/>
            <a:ext cx="4648200" cy="1828800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Four kinds of visible names.</a:t>
            </a:r>
            <a:endParaRPr lang="en-US" sz="3200" b="1" dirty="0"/>
          </a:p>
        </p:txBody>
      </p:sp>
      <p:sp>
        <p:nvSpPr>
          <p:cNvPr id="2" name="Oval 1"/>
          <p:cNvSpPr/>
          <p:nvPr/>
        </p:nvSpPr>
        <p:spPr>
          <a:xfrm>
            <a:off x="716643" y="2111829"/>
            <a:ext cx="8305800" cy="2971800"/>
          </a:xfrm>
          <a:prstGeom prst="ellipse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What have you observed?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7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1213</TotalTime>
  <Words>959</Words>
  <Application>Microsoft Office PowerPoint</Application>
  <PresentationFormat>On-screen Show (4:3)</PresentationFormat>
  <Paragraphs>189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User</cp:lastModifiedBy>
  <cp:revision>133</cp:revision>
  <dcterms:created xsi:type="dcterms:W3CDTF">2014-10-18T07:03:34Z</dcterms:created>
  <dcterms:modified xsi:type="dcterms:W3CDTF">2016-12-20T05:31:12Z</dcterms:modified>
</cp:coreProperties>
</file>